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7" r:id="rId6"/>
    <p:sldId id="261" r:id="rId7"/>
    <p:sldId id="268" r:id="rId8"/>
    <p:sldId id="263" r:id="rId9"/>
    <p:sldId id="264" r:id="rId10"/>
    <p:sldId id="265" r:id="rId11"/>
    <p:sldId id="262" r:id="rId12"/>
    <p:sldId id="269" r:id="rId13"/>
    <p:sldId id="266" r:id="rId14"/>
    <p:sldId id="270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85924-474E-48D9-98C7-E982364AAEB0}" type="datetimeFigureOut">
              <a:rPr lang="en-US" smtClean="0"/>
              <a:pPr/>
              <a:t>1/18/2022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34522-C7F6-493D-B545-CFF1DF8C5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Dimapur District</a:t>
            </a:r>
            <a:br>
              <a:rPr lang="en-IN" dirty="0" smtClean="0"/>
            </a:br>
            <a:r>
              <a:rPr lang="en-IN" dirty="0" smtClean="0"/>
              <a:t>Area of Concerns for PIP 2022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Water supply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Water supply with running water facility is needed in all HWC and SC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en-US" b="1" u="sng" dirty="0" smtClean="0"/>
              <a:t/>
            </a:r>
            <a:br>
              <a:rPr lang="en-US" b="1" u="sng" dirty="0" smtClean="0"/>
            </a:br>
            <a:r>
              <a:rPr lang="en-US" b="1" u="sng" dirty="0" smtClean="0"/>
              <a:t>Constitution of New </a:t>
            </a:r>
            <a:r>
              <a:rPr lang="en-US" b="1" u="sng" dirty="0" err="1" smtClean="0"/>
              <a:t>Subcenter</a:t>
            </a:r>
            <a:r>
              <a:rPr lang="en-US" b="1" u="sng" dirty="0" smtClean="0"/>
              <a:t> at </a:t>
            </a:r>
            <a:r>
              <a:rPr lang="en-US" b="1" u="sng" dirty="0" err="1" smtClean="0"/>
              <a:t>Hokhezhe</a:t>
            </a:r>
            <a:r>
              <a:rPr lang="en-US" b="1" u="sng" dirty="0" smtClean="0"/>
              <a:t> Village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 </a:t>
            </a:r>
          </a:p>
          <a:p>
            <a:r>
              <a:rPr lang="en-US" b="1" dirty="0"/>
              <a:t> </a:t>
            </a:r>
            <a:r>
              <a:rPr lang="en-US" dirty="0" smtClean="0"/>
              <a:t> </a:t>
            </a:r>
            <a:r>
              <a:rPr lang="en-US" dirty="0"/>
              <a:t>The Village caters to a population of about 1000. The village is in a far flung area where the nearest HU ( CHC </a:t>
            </a:r>
            <a:r>
              <a:rPr lang="en-US" dirty="0" err="1"/>
              <a:t>Niuland</a:t>
            </a:r>
            <a:r>
              <a:rPr lang="en-US" dirty="0"/>
              <a:t>) is over 17 KMs with poor road condition which become difficult for the villagers to access basic health services.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Equipment requirements at DH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642921"/>
          <a:ext cx="8715436" cy="615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6880"/>
                <a:gridCol w="1050838"/>
                <a:gridCol w="3137876"/>
                <a:gridCol w="1219842"/>
              </a:tblGrid>
              <a:tr h="437083">
                <a:tc>
                  <a:txBody>
                    <a:bodyPr/>
                    <a:lstStyle/>
                    <a:p>
                      <a:r>
                        <a:rPr lang="en-IN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Quantity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Quantity</a:t>
                      </a:r>
                      <a:endParaRPr lang="en-US" dirty="0"/>
                    </a:p>
                  </a:txBody>
                  <a:tcPr/>
                </a:tc>
              </a:tr>
              <a:tr h="348732">
                <a:tc>
                  <a:txBody>
                    <a:bodyPr/>
                    <a:lstStyle/>
                    <a:p>
                      <a:r>
                        <a:rPr lang="en-IN" dirty="0" smtClean="0"/>
                        <a:t>Ultrasound Machine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Ultra sound therapy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26029">
                <a:tc>
                  <a:txBody>
                    <a:bodyPr/>
                    <a:lstStyle/>
                    <a:p>
                      <a:r>
                        <a:rPr lang="en-IN" dirty="0" smtClean="0"/>
                        <a:t>Fully automated blood gas analyzer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 smtClean="0"/>
                        <a:t>Laryngscopes</a:t>
                      </a:r>
                      <a:r>
                        <a:rPr lang="en-IN" dirty="0" smtClean="0"/>
                        <a:t> for adult and children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 each</a:t>
                      </a:r>
                      <a:endParaRPr lang="en-US" dirty="0"/>
                    </a:p>
                  </a:txBody>
                  <a:tcPr/>
                </a:tc>
              </a:tr>
              <a:tr h="587929">
                <a:tc>
                  <a:txBody>
                    <a:bodyPr/>
                    <a:lstStyle/>
                    <a:p>
                      <a:r>
                        <a:rPr lang="en-IN" dirty="0" smtClean="0"/>
                        <a:t>LED </a:t>
                      </a:r>
                      <a:r>
                        <a:rPr lang="en-IN" dirty="0" err="1" smtClean="0"/>
                        <a:t>shadowless</a:t>
                      </a:r>
                      <a:r>
                        <a:rPr lang="en-IN" dirty="0" smtClean="0"/>
                        <a:t> lamp for </a:t>
                      </a:r>
                      <a:r>
                        <a:rPr lang="en-IN" dirty="0" err="1" smtClean="0"/>
                        <a:t>labor</a:t>
                      </a:r>
                      <a:r>
                        <a:rPr lang="en-IN" dirty="0" smtClean="0"/>
                        <a:t> room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Full set of small and large bone plating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r>
                        <a:rPr lang="en-IN" baseline="0" dirty="0" smtClean="0"/>
                        <a:t> set each</a:t>
                      </a:r>
                      <a:endParaRPr lang="en-US" dirty="0"/>
                    </a:p>
                  </a:txBody>
                  <a:tcPr/>
                </a:tc>
              </a:tr>
              <a:tr h="437083">
                <a:tc>
                  <a:txBody>
                    <a:bodyPr/>
                    <a:lstStyle/>
                    <a:p>
                      <a:r>
                        <a:rPr lang="en-IN" dirty="0" smtClean="0"/>
                        <a:t>LED mobile</a:t>
                      </a:r>
                      <a:r>
                        <a:rPr lang="en-IN" baseline="0" dirty="0" smtClean="0"/>
                        <a:t> OT lamp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 smtClean="0"/>
                        <a:t>Tympanogram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82311">
                <a:tc>
                  <a:txBody>
                    <a:bodyPr/>
                    <a:lstStyle/>
                    <a:p>
                      <a:r>
                        <a:rPr lang="en-IN" dirty="0" smtClean="0"/>
                        <a:t>Upper gastrointestinal endoscopy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FESS</a:t>
                      </a:r>
                      <a:r>
                        <a:rPr lang="en-IN" baseline="0" dirty="0" smtClean="0"/>
                        <a:t> ( functional endoscopic sinus surgery)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Full set 1</a:t>
                      </a:r>
                      <a:endParaRPr lang="en-US" dirty="0"/>
                    </a:p>
                  </a:txBody>
                  <a:tcPr/>
                </a:tc>
              </a:tr>
              <a:tr h="437083">
                <a:tc>
                  <a:txBody>
                    <a:bodyPr/>
                    <a:lstStyle/>
                    <a:p>
                      <a:r>
                        <a:rPr lang="en-IN" dirty="0" smtClean="0"/>
                        <a:t>Binocular Microscope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 smtClean="0"/>
                        <a:t>Hydrocollator</a:t>
                      </a:r>
                      <a:r>
                        <a:rPr lang="en-IN" baseline="0" dirty="0" smtClean="0"/>
                        <a:t> machine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579977">
                <a:tc>
                  <a:txBody>
                    <a:bodyPr/>
                    <a:lstStyle/>
                    <a:p>
                      <a:r>
                        <a:rPr lang="en-IN" dirty="0" smtClean="0"/>
                        <a:t>Suction machine for </a:t>
                      </a:r>
                      <a:r>
                        <a:rPr lang="en-IN" dirty="0" err="1" smtClean="0"/>
                        <a:t>labor</a:t>
                      </a:r>
                      <a:r>
                        <a:rPr lang="en-IN" baseline="0" dirty="0" smtClean="0"/>
                        <a:t> room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OT light with stand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666518">
                <a:tc>
                  <a:txBody>
                    <a:bodyPr/>
                    <a:lstStyle/>
                    <a:p>
                      <a:r>
                        <a:rPr lang="en-IN" dirty="0" smtClean="0"/>
                        <a:t>Vacuum</a:t>
                      </a:r>
                      <a:r>
                        <a:rPr lang="en-IN" baseline="0" dirty="0" smtClean="0"/>
                        <a:t> extraction/</a:t>
                      </a:r>
                      <a:r>
                        <a:rPr lang="en-IN" baseline="0" dirty="0" err="1" smtClean="0"/>
                        <a:t>Ventouse</a:t>
                      </a:r>
                      <a:r>
                        <a:rPr lang="en-IN" baseline="0" dirty="0" smtClean="0"/>
                        <a:t> caps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:Portable USG for </a:t>
                      </a:r>
                      <a:r>
                        <a:rPr lang="en-IN" dirty="0" err="1" smtClean="0"/>
                        <a:t>labor</a:t>
                      </a:r>
                      <a:r>
                        <a:rPr lang="en-IN" dirty="0" smtClean="0"/>
                        <a:t> room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437083">
                <a:tc>
                  <a:txBody>
                    <a:bodyPr/>
                    <a:lstStyle/>
                    <a:p>
                      <a:r>
                        <a:rPr lang="en-IN" dirty="0" smtClean="0"/>
                        <a:t>Co2</a:t>
                      </a:r>
                      <a:r>
                        <a:rPr lang="en-IN" baseline="0" dirty="0" smtClean="0"/>
                        <a:t> Fractional laser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Pure tone </a:t>
                      </a:r>
                      <a:r>
                        <a:rPr lang="en-IN" dirty="0" err="1" smtClean="0"/>
                        <a:t>audiometry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91979">
                <a:tc>
                  <a:txBody>
                    <a:bodyPr/>
                    <a:lstStyle/>
                    <a:p>
                      <a:r>
                        <a:rPr lang="en-IN" dirty="0" smtClean="0"/>
                        <a:t>ND YAG laser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err="1" smtClean="0"/>
                        <a:t>Dermapen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437083">
                <a:tc>
                  <a:txBody>
                    <a:bodyPr/>
                    <a:lstStyle/>
                    <a:p>
                      <a:r>
                        <a:rPr lang="en-IN" dirty="0" smtClean="0"/>
                        <a:t>Electrical muscle stimulator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Laparoscope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Equipment requirements under CMO establishment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5720" y="1142988"/>
          <a:ext cx="8572560" cy="4841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828"/>
                <a:gridCol w="1190640"/>
                <a:gridCol w="3423096"/>
                <a:gridCol w="1904996"/>
              </a:tblGrid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Quantity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Quantity</a:t>
                      </a:r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Examination bed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Delivery Kit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Hospital Bed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Delivery Bed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Patient Trolley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Electrical Sterilizer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55</a:t>
                      </a:r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Medicine Trolley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Weighing Machine adult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Bedside screen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Baby weighing</a:t>
                      </a:r>
                      <a:r>
                        <a:rPr lang="en-IN" baseline="0" dirty="0" smtClean="0"/>
                        <a:t> Machine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Bedside Locker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Stool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Oxygen trolley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Stretcher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BP</a:t>
                      </a:r>
                      <a:r>
                        <a:rPr lang="en-IN" baseline="0" dirty="0" smtClean="0"/>
                        <a:t> instrument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3498">
                <a:tc>
                  <a:txBody>
                    <a:bodyPr/>
                    <a:lstStyle/>
                    <a:p>
                      <a:r>
                        <a:rPr lang="en-IN" dirty="0" smtClean="0"/>
                        <a:t>Stethoscope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Furniture and related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72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Particulars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Quantity</a:t>
                      </a:r>
                      <a:endParaRPr lang="en-US" dirty="0"/>
                    </a:p>
                  </a:txBody>
                  <a:tcPr/>
                </a:tc>
              </a:tr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Steel almirah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</a:tr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Executive table and chair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12 each</a:t>
                      </a:r>
                      <a:endParaRPr lang="en-US" dirty="0"/>
                    </a:p>
                  </a:txBody>
                  <a:tcPr/>
                </a:tc>
              </a:tr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Plastic</a:t>
                      </a:r>
                      <a:r>
                        <a:rPr lang="en-IN" baseline="0" dirty="0" smtClean="0"/>
                        <a:t> chair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Computer Table</a:t>
                      </a:r>
                      <a:r>
                        <a:rPr lang="en-IN" baseline="0" dirty="0" smtClean="0"/>
                        <a:t> and chair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41 each</a:t>
                      </a:r>
                      <a:endParaRPr lang="en-US" dirty="0"/>
                    </a:p>
                  </a:txBody>
                  <a:tcPr/>
                </a:tc>
              </a:tr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Rack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70</a:t>
                      </a:r>
                      <a:endParaRPr lang="en-US" dirty="0"/>
                    </a:p>
                  </a:txBody>
                  <a:tcPr/>
                </a:tc>
              </a:tr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Computer set with printer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559001">
                <a:tc>
                  <a:txBody>
                    <a:bodyPr/>
                    <a:lstStyle/>
                    <a:p>
                      <a:r>
                        <a:rPr lang="en-IN" dirty="0" smtClean="0"/>
                        <a:t>Xerox Machine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en-IN" sz="6600" dirty="0" smtClean="0"/>
              <a:t>THANK YOU </a:t>
            </a:r>
            <a:endParaRPr lang="en-US" sz="6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en-US" dirty="0" smtClean="0"/>
              <a:t>Manpower Requirements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42844" y="1000108"/>
          <a:ext cx="9001156" cy="5466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053"/>
                <a:gridCol w="6532103"/>
              </a:tblGrid>
              <a:tr h="416567">
                <a:tc>
                  <a:txBody>
                    <a:bodyPr/>
                    <a:lstStyle/>
                    <a:p>
                      <a:r>
                        <a:rPr lang="en-IN" dirty="0" smtClean="0"/>
                        <a:t>Particular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Health units</a:t>
                      </a:r>
                      <a:endParaRPr lang="en-US" dirty="0"/>
                    </a:p>
                  </a:txBody>
                  <a:tcPr/>
                </a:tc>
              </a:tr>
              <a:tr h="416567">
                <a:tc>
                  <a:txBody>
                    <a:bodyPr/>
                    <a:lstStyle/>
                    <a:p>
                      <a:r>
                        <a:rPr lang="en-IN" dirty="0" smtClean="0"/>
                        <a:t>Pathologist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District Hospital</a:t>
                      </a:r>
                      <a:endParaRPr lang="en-US" dirty="0"/>
                    </a:p>
                  </a:txBody>
                  <a:tcPr/>
                </a:tc>
              </a:tr>
              <a:tr h="416567">
                <a:tc>
                  <a:txBody>
                    <a:bodyPr/>
                    <a:lstStyle/>
                    <a:p>
                      <a:r>
                        <a:rPr lang="en-IN" dirty="0" smtClean="0"/>
                        <a:t>Radiologist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District</a:t>
                      </a:r>
                      <a:r>
                        <a:rPr lang="en-IN" baseline="0" dirty="0" smtClean="0"/>
                        <a:t> Hospital</a:t>
                      </a:r>
                      <a:endParaRPr lang="en-US" dirty="0"/>
                    </a:p>
                  </a:txBody>
                  <a:tcPr/>
                </a:tc>
              </a:tr>
              <a:tr h="1335298">
                <a:tc>
                  <a:txBody>
                    <a:bodyPr/>
                    <a:lstStyle/>
                    <a:p>
                      <a:r>
                        <a:rPr lang="en-US" dirty="0" smtClean="0"/>
                        <a:t>Medical Officer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</a:t>
                      </a:r>
                      <a:r>
                        <a:rPr lang="en-US" baseline="0" dirty="0" smtClean="0"/>
                        <a:t> one MO each at </a:t>
                      </a:r>
                      <a:r>
                        <a:rPr lang="en-US" dirty="0" err="1" smtClean="0"/>
                        <a:t>Niuland</a:t>
                      </a:r>
                      <a:r>
                        <a:rPr lang="en-US" baseline="0" dirty="0" smtClean="0"/>
                        <a:t> CHC, </a:t>
                      </a:r>
                      <a:r>
                        <a:rPr lang="en-US" baseline="0" dirty="0" err="1" smtClean="0"/>
                        <a:t>Kuhuboto</a:t>
                      </a:r>
                      <a:r>
                        <a:rPr lang="en-US" baseline="0" dirty="0" smtClean="0"/>
                        <a:t> PHC, Chumukedima PHC, </a:t>
                      </a:r>
                      <a:r>
                        <a:rPr lang="en-US" baseline="0" dirty="0" err="1" smtClean="0"/>
                        <a:t>Akito</a:t>
                      </a:r>
                      <a:r>
                        <a:rPr lang="en-US" baseline="0" dirty="0" smtClean="0"/>
                        <a:t> PHC (No MO at </a:t>
                      </a:r>
                      <a:r>
                        <a:rPr lang="en-US" baseline="0" dirty="0" err="1" smtClean="0"/>
                        <a:t>persent</a:t>
                      </a:r>
                      <a:r>
                        <a:rPr lang="en-US" baseline="0" dirty="0" smtClean="0"/>
                        <a:t>)</a:t>
                      </a:r>
                    </a:p>
                    <a:p>
                      <a:endParaRPr lang="en-IN" baseline="0" dirty="0" smtClean="0"/>
                    </a:p>
                    <a:p>
                      <a:r>
                        <a:rPr lang="en-IN" baseline="0" dirty="0" smtClean="0"/>
                        <a:t>District Hospital requires 6 MO</a:t>
                      </a:r>
                      <a:endParaRPr lang="en-US" dirty="0"/>
                    </a:p>
                  </a:txBody>
                  <a:tcPr/>
                </a:tc>
              </a:tr>
              <a:tr h="719007">
                <a:tc>
                  <a:txBody>
                    <a:bodyPr/>
                    <a:lstStyle/>
                    <a:p>
                      <a:r>
                        <a:rPr lang="en-US" dirty="0" smtClean="0"/>
                        <a:t>GNM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 one GNM each at Singrijan PHC, Chumukedima PHC, </a:t>
                      </a:r>
                      <a:r>
                        <a:rPr lang="en-US" dirty="0" err="1" smtClean="0"/>
                        <a:t>Niuland</a:t>
                      </a:r>
                      <a:r>
                        <a:rPr lang="en-US" dirty="0" smtClean="0"/>
                        <a:t> CHC, </a:t>
                      </a:r>
                      <a:r>
                        <a:rPr lang="en-US" dirty="0" err="1" smtClean="0"/>
                        <a:t>akito</a:t>
                      </a:r>
                      <a:r>
                        <a:rPr lang="en-US" dirty="0" smtClean="0"/>
                        <a:t> PHC</a:t>
                      </a:r>
                      <a:endParaRPr lang="en-US" dirty="0"/>
                    </a:p>
                  </a:txBody>
                  <a:tcPr/>
                </a:tc>
              </a:tr>
              <a:tr h="719007">
                <a:tc>
                  <a:txBody>
                    <a:bodyPr/>
                    <a:lstStyle/>
                    <a:p>
                      <a:r>
                        <a:rPr lang="en-US" dirty="0" smtClean="0"/>
                        <a:t>ANM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</a:t>
                      </a:r>
                      <a:r>
                        <a:rPr lang="en-US" baseline="0" dirty="0" smtClean="0"/>
                        <a:t> one ANM each at </a:t>
                      </a:r>
                      <a:r>
                        <a:rPr lang="en-US" dirty="0" err="1" smtClean="0"/>
                        <a:t>Hukai</a:t>
                      </a:r>
                      <a:r>
                        <a:rPr lang="en-US" dirty="0" smtClean="0"/>
                        <a:t> HWC, </a:t>
                      </a:r>
                      <a:r>
                        <a:rPr lang="en-US" dirty="0" err="1" smtClean="0"/>
                        <a:t>Khaghaboto</a:t>
                      </a:r>
                      <a:r>
                        <a:rPr lang="en-US" dirty="0" smtClean="0"/>
                        <a:t> HWC, </a:t>
                      </a:r>
                      <a:r>
                        <a:rPr lang="en-US" dirty="0" err="1" smtClean="0"/>
                        <a:t>L.Vihoto</a:t>
                      </a:r>
                      <a:r>
                        <a:rPr lang="en-US" dirty="0" smtClean="0"/>
                        <a:t> HWC, </a:t>
                      </a:r>
                      <a:r>
                        <a:rPr lang="en-US" dirty="0" err="1" smtClean="0"/>
                        <a:t>Xuvihe</a:t>
                      </a:r>
                      <a:r>
                        <a:rPr lang="en-US" dirty="0" smtClean="0"/>
                        <a:t> Sc</a:t>
                      </a:r>
                      <a:endParaRPr lang="en-US" dirty="0"/>
                    </a:p>
                  </a:txBody>
                  <a:tcPr/>
                </a:tc>
              </a:tr>
              <a:tr h="1027152">
                <a:tc>
                  <a:txBody>
                    <a:bodyPr/>
                    <a:lstStyle/>
                    <a:p>
                      <a:r>
                        <a:rPr lang="en-US" dirty="0" smtClean="0"/>
                        <a:t>Lab Tech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</a:t>
                      </a:r>
                      <a:r>
                        <a:rPr lang="en-US" baseline="0" dirty="0" smtClean="0"/>
                        <a:t> one Lab tech each at </a:t>
                      </a:r>
                      <a:r>
                        <a:rPr lang="en-US" dirty="0" err="1" smtClean="0"/>
                        <a:t>Akito</a:t>
                      </a:r>
                      <a:r>
                        <a:rPr lang="en-US" dirty="0" smtClean="0"/>
                        <a:t> PHC, </a:t>
                      </a:r>
                      <a:r>
                        <a:rPr lang="en-US" dirty="0" err="1" smtClean="0"/>
                        <a:t>Zhuikhu</a:t>
                      </a:r>
                      <a:r>
                        <a:rPr lang="en-US" dirty="0" smtClean="0"/>
                        <a:t> PHC, DTC</a:t>
                      </a:r>
                    </a:p>
                    <a:p>
                      <a:endParaRPr lang="en-IN" dirty="0" smtClean="0"/>
                    </a:p>
                    <a:p>
                      <a:r>
                        <a:rPr lang="en-IN" dirty="0" smtClean="0"/>
                        <a:t>DH requires 10 additional</a:t>
                      </a:r>
                      <a:r>
                        <a:rPr lang="en-IN" baseline="0" dirty="0" smtClean="0"/>
                        <a:t> </a:t>
                      </a:r>
                      <a:r>
                        <a:rPr lang="en-IN" baseline="0" dirty="0" err="1" smtClean="0"/>
                        <a:t>labtech</a:t>
                      </a:r>
                      <a:r>
                        <a:rPr lang="en-IN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416567">
                <a:tc>
                  <a:txBody>
                    <a:bodyPr/>
                    <a:lstStyle/>
                    <a:p>
                      <a:r>
                        <a:rPr lang="en-US" dirty="0" smtClean="0"/>
                        <a:t>BPM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Kuhuboto</a:t>
                      </a:r>
                      <a:r>
                        <a:rPr lang="en-US" dirty="0" smtClean="0"/>
                        <a:t> Block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mbulance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Requires ambulance in Singrijan PHC, Chumukedima PHC, </a:t>
            </a:r>
            <a:r>
              <a:rPr lang="en-US" dirty="0" err="1" smtClean="0"/>
              <a:t>Piphema</a:t>
            </a:r>
            <a:r>
              <a:rPr lang="en-US" dirty="0" smtClean="0"/>
              <a:t> PHC</a:t>
            </a:r>
          </a:p>
          <a:p>
            <a:r>
              <a:rPr lang="en-US" dirty="0" smtClean="0"/>
              <a:t>Ambulance driver is required in </a:t>
            </a:r>
            <a:r>
              <a:rPr lang="en-US" dirty="0" err="1" smtClean="0"/>
              <a:t>Akito</a:t>
            </a:r>
            <a:r>
              <a:rPr lang="en-US" dirty="0" smtClean="0"/>
              <a:t> PHC, </a:t>
            </a:r>
            <a:r>
              <a:rPr lang="en-US" dirty="0" err="1" smtClean="0"/>
              <a:t>Kuhuboto</a:t>
            </a:r>
            <a:r>
              <a:rPr lang="en-US" dirty="0" smtClean="0"/>
              <a:t> PHC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725470"/>
          </a:xfrm>
        </p:spPr>
        <p:txBody>
          <a:bodyPr>
            <a:normAutofit/>
          </a:bodyPr>
          <a:lstStyle/>
          <a:p>
            <a:r>
              <a:rPr lang="en-US" sz="2800" b="1" u="sng" dirty="0" smtClean="0"/>
              <a:t>New ASHA Requirement</a:t>
            </a:r>
            <a:endParaRPr lang="en-US" sz="2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6436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1)</a:t>
            </a:r>
            <a:r>
              <a:rPr lang="en-US" dirty="0" err="1" smtClean="0"/>
              <a:t>Chumukedima</a:t>
            </a:r>
            <a:r>
              <a:rPr lang="en-US" dirty="0" smtClean="0"/>
              <a:t> ward 1 to ward 11</a:t>
            </a:r>
          </a:p>
          <a:p>
            <a:pPr>
              <a:buNone/>
            </a:pPr>
            <a:r>
              <a:rPr lang="en-IN" dirty="0" smtClean="0"/>
              <a:t>2) </a:t>
            </a:r>
            <a:r>
              <a:rPr lang="en-IN" dirty="0" err="1" smtClean="0"/>
              <a:t>Rilan</a:t>
            </a:r>
            <a:endParaRPr lang="en-US" dirty="0" smtClean="0"/>
          </a:p>
          <a:p>
            <a:pPr>
              <a:buNone/>
            </a:pPr>
            <a:r>
              <a:rPr lang="en-IN" dirty="0"/>
              <a:t>3</a:t>
            </a:r>
            <a:r>
              <a:rPr lang="en-IN" dirty="0" smtClean="0"/>
              <a:t>)</a:t>
            </a:r>
            <a:r>
              <a:rPr lang="en-IN" dirty="0" err="1" smtClean="0"/>
              <a:t>Ngamjalam</a:t>
            </a:r>
            <a:endParaRPr lang="en-IN" dirty="0" smtClean="0"/>
          </a:p>
          <a:p>
            <a:pPr>
              <a:buNone/>
            </a:pPr>
            <a:r>
              <a:rPr lang="en-IN" dirty="0"/>
              <a:t>4</a:t>
            </a:r>
            <a:r>
              <a:rPr lang="en-IN" dirty="0" smtClean="0"/>
              <a:t>)</a:t>
            </a:r>
            <a:r>
              <a:rPr lang="en-IN" dirty="0" err="1" smtClean="0"/>
              <a:t>P.Vizheto</a:t>
            </a:r>
            <a:endParaRPr lang="en-IN" dirty="0" smtClean="0"/>
          </a:p>
          <a:p>
            <a:pPr>
              <a:buNone/>
            </a:pPr>
            <a:r>
              <a:rPr lang="en-IN" dirty="0"/>
              <a:t>5</a:t>
            </a:r>
            <a:r>
              <a:rPr lang="en-IN" dirty="0" smtClean="0"/>
              <a:t>)</a:t>
            </a:r>
            <a:r>
              <a:rPr lang="en-IN" dirty="0" err="1" smtClean="0"/>
              <a:t>S.Vihoto</a:t>
            </a:r>
            <a:endParaRPr lang="en-IN" dirty="0" smtClean="0"/>
          </a:p>
          <a:p>
            <a:pPr>
              <a:buNone/>
            </a:pPr>
            <a:r>
              <a:rPr lang="en-IN" dirty="0"/>
              <a:t>6</a:t>
            </a:r>
            <a:r>
              <a:rPr lang="en-IN" dirty="0" smtClean="0"/>
              <a:t>)</a:t>
            </a:r>
            <a:r>
              <a:rPr lang="en-IN" dirty="0" err="1" smtClean="0"/>
              <a:t>Khekiho</a:t>
            </a:r>
            <a:endParaRPr lang="en-IN" dirty="0" smtClean="0"/>
          </a:p>
          <a:p>
            <a:pPr>
              <a:buNone/>
            </a:pPr>
            <a:r>
              <a:rPr lang="en-IN" dirty="0" smtClean="0"/>
              <a:t>7)</a:t>
            </a:r>
            <a:r>
              <a:rPr lang="en-IN" dirty="0" err="1" smtClean="0"/>
              <a:t>Khemnok</a:t>
            </a:r>
            <a:endParaRPr lang="en-IN" dirty="0" smtClean="0"/>
          </a:p>
          <a:p>
            <a:pPr>
              <a:buNone/>
            </a:pPr>
            <a:r>
              <a:rPr lang="en-IN" dirty="0" smtClean="0"/>
              <a:t>8) Urban ward 8</a:t>
            </a:r>
          </a:p>
          <a:p>
            <a:pPr>
              <a:buNone/>
            </a:pPr>
            <a:r>
              <a:rPr lang="en-IN" dirty="0" smtClean="0"/>
              <a:t>9) Urban ward 9</a:t>
            </a:r>
          </a:p>
          <a:p>
            <a:pPr>
              <a:buNone/>
            </a:pPr>
            <a:r>
              <a:rPr lang="en-IN" dirty="0" smtClean="0"/>
              <a:t>10) Urban ward 11</a:t>
            </a:r>
          </a:p>
          <a:p>
            <a:pPr>
              <a:buNone/>
            </a:pPr>
            <a:r>
              <a:rPr lang="en-IN" dirty="0" smtClean="0"/>
              <a:t>11) Urban ward 13</a:t>
            </a:r>
          </a:p>
          <a:p>
            <a:pPr>
              <a:buNone/>
            </a:pPr>
            <a:r>
              <a:rPr lang="en-IN" dirty="0" smtClean="0"/>
              <a:t>       </a:t>
            </a:r>
            <a:endParaRPr lang="en-IN" b="1" u="sng" dirty="0" smtClean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u="sng" dirty="0" smtClean="0"/>
              <a:t>Additional ASHA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IN" dirty="0" smtClean="0"/>
              <a:t>1) Industrial Estate</a:t>
            </a:r>
          </a:p>
          <a:p>
            <a:pPr>
              <a:buNone/>
            </a:pPr>
            <a:r>
              <a:rPr lang="en-IN" dirty="0" smtClean="0"/>
              <a:t>2) Thahekhu</a:t>
            </a:r>
          </a:p>
          <a:p>
            <a:pPr>
              <a:buNone/>
            </a:pPr>
            <a:r>
              <a:rPr lang="en-IN" dirty="0" smtClean="0"/>
              <a:t>3)Naga United</a:t>
            </a:r>
          </a:p>
          <a:p>
            <a:pPr>
              <a:buNone/>
            </a:pPr>
            <a:r>
              <a:rPr lang="en-IN" dirty="0" smtClean="0"/>
              <a:t>4)</a:t>
            </a:r>
            <a:r>
              <a:rPr lang="en-IN" dirty="0" err="1" smtClean="0"/>
              <a:t>Toluvi</a:t>
            </a:r>
            <a:endParaRPr lang="en-IN" dirty="0" smtClean="0"/>
          </a:p>
          <a:p>
            <a:pPr>
              <a:buNone/>
            </a:pPr>
            <a:r>
              <a:rPr lang="en-IN" dirty="0" smtClean="0"/>
              <a:t>5)5</a:t>
            </a:r>
            <a:r>
              <a:rPr lang="en-IN" baseline="30000" dirty="0" smtClean="0"/>
              <a:t>th</a:t>
            </a:r>
            <a:r>
              <a:rPr lang="en-IN" dirty="0" smtClean="0"/>
              <a:t> mile Model village</a:t>
            </a:r>
          </a:p>
          <a:p>
            <a:pPr>
              <a:buNone/>
            </a:pPr>
            <a:r>
              <a:rPr lang="en-IN" dirty="0" smtClean="0"/>
              <a:t>6) Urban ward 1</a:t>
            </a:r>
          </a:p>
          <a:p>
            <a:pPr>
              <a:buNone/>
            </a:pPr>
            <a:r>
              <a:rPr lang="en-IN" dirty="0" smtClean="0"/>
              <a:t>7) Urban ward 3</a:t>
            </a:r>
          </a:p>
          <a:p>
            <a:pPr>
              <a:buNone/>
            </a:pPr>
            <a:r>
              <a:rPr lang="en-IN" dirty="0" smtClean="0"/>
              <a:t>8) Urban ward 4</a:t>
            </a:r>
          </a:p>
          <a:p>
            <a:pPr>
              <a:buNone/>
            </a:pPr>
            <a:r>
              <a:rPr lang="en-IN" dirty="0" smtClean="0"/>
              <a:t>9) Urban ward 5</a:t>
            </a:r>
          </a:p>
          <a:p>
            <a:pPr>
              <a:buNone/>
            </a:pPr>
            <a:r>
              <a:rPr lang="en-IN" dirty="0" smtClean="0"/>
              <a:t>10) Urban 7</a:t>
            </a:r>
          </a:p>
          <a:p>
            <a:pPr>
              <a:buNone/>
            </a:pPr>
            <a:r>
              <a:rPr lang="en-IN" dirty="0" smtClean="0"/>
              <a:t>11) Urban ward 12</a:t>
            </a:r>
          </a:p>
          <a:p>
            <a:pPr>
              <a:buNone/>
            </a:pPr>
            <a:r>
              <a:rPr lang="en-IN" dirty="0" smtClean="0"/>
              <a:t>12) Urban ward 14</a:t>
            </a:r>
          </a:p>
          <a:p>
            <a:pPr>
              <a:buNone/>
            </a:pPr>
            <a:r>
              <a:rPr lang="en-IN" dirty="0" smtClean="0"/>
              <a:t>13) Urban ward 20</a:t>
            </a:r>
          </a:p>
          <a:p>
            <a:pPr>
              <a:buNone/>
            </a:pPr>
            <a:r>
              <a:rPr lang="en-IN" dirty="0" smtClean="0"/>
              <a:t>14) Urban ward 23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en-US" b="1" u="sng" dirty="0" smtClean="0"/>
              <a:t>PHC CHUMUKEDIMA</a:t>
            </a:r>
            <a:r>
              <a:rPr lang="en-US" dirty="0" smtClean="0"/>
              <a:t>: </a:t>
            </a:r>
          </a:p>
          <a:p>
            <a:r>
              <a:rPr lang="en-US" dirty="0" smtClean="0"/>
              <a:t>PHC Chumukedima is currently functioning in a building owned by the Administration Department. As PHC Chumukedima caters health services to a large population, construction of a new building can highly benefit the public and help the health workers to functioning more efficiently.</a:t>
            </a:r>
          </a:p>
          <a:p>
            <a:r>
              <a:rPr lang="en-US" dirty="0" smtClean="0"/>
              <a:t>MO quarter and Staff quarter are also required as the center is a 24x7 PHC which will also increase the Institutional deliveries and other services.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None/>
            </a:pPr>
            <a:r>
              <a:rPr lang="en-US" b="1" u="sng" dirty="0" smtClean="0"/>
              <a:t>CHC MEDZIPHEMA: </a:t>
            </a:r>
            <a:endParaRPr lang="en-US" u="sng" dirty="0" smtClean="0"/>
          </a:p>
          <a:p>
            <a:pPr lvl="0"/>
            <a:r>
              <a:rPr lang="en-US" dirty="0" smtClean="0"/>
              <a:t>Located at the National Highway and covering a large population, CHC Medziphema building becomes inadequate to provide efficient services. New building is required to meet the need of the CHC services. </a:t>
            </a:r>
          </a:p>
          <a:p>
            <a:pPr lvl="0"/>
            <a:r>
              <a:rPr lang="en-US" dirty="0" smtClean="0"/>
              <a:t>The old building also requires rewiring. </a:t>
            </a:r>
          </a:p>
          <a:p>
            <a:r>
              <a:rPr lang="en-US" dirty="0" smtClean="0"/>
              <a:t>Renovation of Hospital Kitchen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IN" b="1" u="sng" dirty="0" smtClean="0"/>
              <a:t>District Hospital</a:t>
            </a:r>
          </a:p>
          <a:p>
            <a:r>
              <a:rPr lang="en-IN" dirty="0" smtClean="0"/>
              <a:t>Centralised sterilization (autoclave) station</a:t>
            </a:r>
          </a:p>
          <a:p>
            <a:r>
              <a:rPr lang="en-IN" dirty="0" smtClean="0"/>
              <a:t>Construction of drainage cover</a:t>
            </a:r>
          </a:p>
          <a:p>
            <a:r>
              <a:rPr lang="en-IN" dirty="0" smtClean="0"/>
              <a:t>Washing and disinfection station in waste zone (waste disposal site)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en-US" b="1" u="sng" dirty="0"/>
              <a:t>PHC SINGRIJAN</a:t>
            </a:r>
            <a:r>
              <a:rPr lang="en-US" u="sng" dirty="0"/>
              <a:t> </a:t>
            </a:r>
            <a:r>
              <a:rPr lang="en-US" dirty="0" smtClean="0"/>
              <a:t>:</a:t>
            </a:r>
          </a:p>
          <a:p>
            <a:r>
              <a:rPr lang="en-US" dirty="0" smtClean="0"/>
              <a:t> </a:t>
            </a:r>
            <a:r>
              <a:rPr lang="en-US" dirty="0"/>
              <a:t>Require </a:t>
            </a:r>
            <a:r>
              <a:rPr lang="en-US" dirty="0" smtClean="0"/>
              <a:t>MO and </a:t>
            </a:r>
            <a:r>
              <a:rPr lang="en-US" dirty="0"/>
              <a:t>Staff Quarter in PHC Singrijan so as to provide IPD services in the PHC</a:t>
            </a:r>
            <a:r>
              <a:rPr lang="en-US" dirty="0" smtClean="0"/>
              <a:t>.</a:t>
            </a:r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b="1" u="sng" dirty="0" smtClean="0"/>
              <a:t>PHC Molvom</a:t>
            </a:r>
            <a:r>
              <a:rPr lang="en-US" b="1" u="sng" dirty="0"/>
              <a:t> </a:t>
            </a:r>
            <a:r>
              <a:rPr lang="en-US" b="1" u="sng" dirty="0" smtClean="0"/>
              <a:t>:</a:t>
            </a:r>
          </a:p>
          <a:p>
            <a:r>
              <a:rPr lang="en-US" dirty="0"/>
              <a:t> </a:t>
            </a:r>
            <a:r>
              <a:rPr lang="en-US" dirty="0" smtClean="0"/>
              <a:t>Require MO and Staff Quarter in PHC Molvom so as to provide IPD services in the PHC.</a:t>
            </a:r>
          </a:p>
          <a:p>
            <a:pPr lvl="0">
              <a:buNone/>
            </a:pPr>
            <a:endParaRPr lang="en-US" dirty="0"/>
          </a:p>
          <a:p>
            <a:pPr>
              <a:buNone/>
            </a:pPr>
            <a:r>
              <a:rPr lang="en-US" b="1" u="sng" dirty="0" smtClean="0"/>
              <a:t>PHC </a:t>
            </a:r>
            <a:r>
              <a:rPr lang="en-US" b="1" u="sng" dirty="0" err="1" smtClean="0"/>
              <a:t>Zhuikhu</a:t>
            </a:r>
            <a:r>
              <a:rPr lang="en-US" b="1" u="sng" dirty="0" smtClean="0"/>
              <a:t>:</a:t>
            </a:r>
            <a:r>
              <a:rPr lang="en-US" u="sng" dirty="0" smtClean="0"/>
              <a:t> </a:t>
            </a:r>
          </a:p>
          <a:p>
            <a:r>
              <a:rPr lang="en-US" dirty="0" smtClean="0"/>
              <a:t>The PHC building is very old and beyond repair. New building is needed to carry out various health services.</a:t>
            </a:r>
          </a:p>
          <a:p>
            <a:endParaRPr lang="en-US" dirty="0"/>
          </a:p>
          <a:p>
            <a:pPr>
              <a:buNone/>
            </a:pPr>
            <a:r>
              <a:rPr lang="en-US" b="1" u="sng" dirty="0" smtClean="0"/>
              <a:t>DTC Center</a:t>
            </a:r>
          </a:p>
          <a:p>
            <a:r>
              <a:rPr lang="en-US" dirty="0"/>
              <a:t> </a:t>
            </a:r>
            <a:r>
              <a:rPr lang="en-US" dirty="0" smtClean="0"/>
              <a:t>FICTC room is needed for testing HIV and Counseling  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Subcenters functioning in community building and requires new building on priority basis according to serial mentioned below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407196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1)</a:t>
            </a:r>
            <a:r>
              <a:rPr lang="en-US" dirty="0" err="1" smtClean="0"/>
              <a:t>Nitozu</a:t>
            </a:r>
            <a:r>
              <a:rPr lang="en-US" dirty="0" smtClean="0"/>
              <a:t> Sc</a:t>
            </a:r>
          </a:p>
          <a:p>
            <a:pPr>
              <a:buNone/>
            </a:pPr>
            <a:r>
              <a:rPr lang="en-IN" dirty="0" smtClean="0"/>
              <a:t>2) </a:t>
            </a:r>
            <a:r>
              <a:rPr lang="en-IN" dirty="0" err="1" smtClean="0"/>
              <a:t>Nihokhu</a:t>
            </a:r>
            <a:r>
              <a:rPr lang="en-IN" dirty="0" smtClean="0"/>
              <a:t> HWC</a:t>
            </a:r>
          </a:p>
          <a:p>
            <a:pPr>
              <a:buNone/>
            </a:pPr>
            <a:r>
              <a:rPr lang="en-IN" dirty="0" smtClean="0"/>
              <a:t>3) </a:t>
            </a:r>
            <a:r>
              <a:rPr lang="en-IN" dirty="0" err="1" smtClean="0"/>
              <a:t>Shozukhu</a:t>
            </a:r>
            <a:r>
              <a:rPr lang="en-IN" dirty="0" smtClean="0"/>
              <a:t> SC</a:t>
            </a:r>
          </a:p>
          <a:p>
            <a:pPr>
              <a:buNone/>
            </a:pPr>
            <a:r>
              <a:rPr lang="en-IN" dirty="0" smtClean="0"/>
              <a:t>4)Homeland Sc</a:t>
            </a:r>
          </a:p>
          <a:p>
            <a:pPr>
              <a:buNone/>
            </a:pPr>
            <a:r>
              <a:rPr lang="en-IN" dirty="0" smtClean="0"/>
              <a:t>5) </a:t>
            </a:r>
            <a:r>
              <a:rPr lang="en-IN" dirty="0" err="1" smtClean="0"/>
              <a:t>Xuvihe</a:t>
            </a:r>
            <a:endParaRPr lang="en-IN" dirty="0" smtClean="0"/>
          </a:p>
          <a:p>
            <a:pPr>
              <a:buNone/>
            </a:pPr>
            <a:r>
              <a:rPr lang="en-IN" dirty="0" smtClean="0"/>
              <a:t>6) </a:t>
            </a:r>
            <a:r>
              <a:rPr lang="en-IN" dirty="0" err="1" smtClean="0"/>
              <a:t>Suhoi</a:t>
            </a:r>
            <a:r>
              <a:rPr lang="en-IN" dirty="0" smtClean="0"/>
              <a:t> SC</a:t>
            </a:r>
          </a:p>
          <a:p>
            <a:pPr>
              <a:buNone/>
            </a:pPr>
            <a:r>
              <a:rPr lang="en-IN" dirty="0" smtClean="0"/>
              <a:t>7)</a:t>
            </a:r>
            <a:r>
              <a:rPr lang="en-IN" dirty="0" err="1" smtClean="0"/>
              <a:t>Purana</a:t>
            </a:r>
            <a:r>
              <a:rPr lang="en-IN" dirty="0" smtClean="0"/>
              <a:t> </a:t>
            </a:r>
            <a:r>
              <a:rPr lang="en-IN" dirty="0" err="1" smtClean="0"/>
              <a:t>Bazar</a:t>
            </a:r>
            <a:r>
              <a:rPr lang="en-IN" dirty="0" smtClean="0"/>
              <a:t> Sc</a:t>
            </a:r>
          </a:p>
          <a:p>
            <a:pPr>
              <a:buNone/>
            </a:pPr>
            <a:r>
              <a:rPr lang="en-IN" dirty="0" smtClean="0"/>
              <a:t>8) </a:t>
            </a:r>
            <a:r>
              <a:rPr lang="en-IN" dirty="0" err="1" smtClean="0"/>
              <a:t>Thilixu</a:t>
            </a:r>
            <a:r>
              <a:rPr lang="en-IN" dirty="0" smtClean="0"/>
              <a:t> HWC</a:t>
            </a:r>
          </a:p>
          <a:p>
            <a:pPr>
              <a:buNone/>
            </a:pPr>
            <a:r>
              <a:rPr lang="en-IN" dirty="0" smtClean="0"/>
              <a:t>9) </a:t>
            </a:r>
            <a:r>
              <a:rPr lang="en-IN" dirty="0" err="1" smtClean="0"/>
              <a:t>Sematilla</a:t>
            </a:r>
            <a:r>
              <a:rPr lang="en-IN" dirty="0" smtClean="0"/>
              <a:t> Sc</a:t>
            </a:r>
          </a:p>
          <a:p>
            <a:pPr>
              <a:buNone/>
            </a:pPr>
            <a:r>
              <a:rPr lang="en-IN" dirty="0" smtClean="0"/>
              <a:t>10) </a:t>
            </a:r>
            <a:r>
              <a:rPr lang="en-IN" dirty="0" err="1" smtClean="0"/>
              <a:t>Darogapathar</a:t>
            </a:r>
            <a:r>
              <a:rPr lang="en-IN" dirty="0" smtClean="0"/>
              <a:t> SC</a:t>
            </a:r>
          </a:p>
          <a:p>
            <a:pPr>
              <a:buNone/>
            </a:pPr>
            <a:r>
              <a:rPr lang="en-IN" dirty="0" smtClean="0"/>
              <a:t>11) </a:t>
            </a:r>
            <a:r>
              <a:rPr lang="en-IN" dirty="0" err="1" smtClean="0"/>
              <a:t>Khehokhu</a:t>
            </a:r>
            <a:r>
              <a:rPr lang="en-IN" dirty="0" smtClean="0"/>
              <a:t> HWC</a:t>
            </a:r>
          </a:p>
          <a:p>
            <a:pPr>
              <a:buNone/>
            </a:pPr>
            <a:r>
              <a:rPr lang="en-IN" dirty="0" smtClean="0"/>
              <a:t>12) </a:t>
            </a:r>
            <a:r>
              <a:rPr lang="en-IN" dirty="0" err="1" smtClean="0"/>
              <a:t>Sangtamtilla</a:t>
            </a:r>
            <a:r>
              <a:rPr lang="en-IN" dirty="0" smtClean="0"/>
              <a:t> SC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684</Words>
  <Application>Microsoft Office PowerPoint</Application>
  <PresentationFormat>On-screen Show (4:3)</PresentationFormat>
  <Paragraphs>206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Dimapur District Area of Concerns for PIP 2022</vt:lpstr>
      <vt:lpstr>Manpower Requirements</vt:lpstr>
      <vt:lpstr>Ambulance</vt:lpstr>
      <vt:lpstr>New ASHA Requirement</vt:lpstr>
      <vt:lpstr>Additional ASHA Requirement</vt:lpstr>
      <vt:lpstr>Infrastructure Requirements</vt:lpstr>
      <vt:lpstr>Infrastructure Requirements</vt:lpstr>
      <vt:lpstr>Infrastructure Requirements</vt:lpstr>
      <vt:lpstr>Subcenters functioning in community building and requires new building on priority basis according to serial mentioned below</vt:lpstr>
      <vt:lpstr>Water supply</vt:lpstr>
      <vt:lpstr> Constitution of New Subcenter at Hokhezhe Village </vt:lpstr>
      <vt:lpstr>Equipment requirements at DH</vt:lpstr>
      <vt:lpstr>Equipment requirements under CMO establishment</vt:lpstr>
      <vt:lpstr>Furniture and related</vt:lpstr>
      <vt:lpstr>THANK YOU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51</cp:revision>
  <dcterms:created xsi:type="dcterms:W3CDTF">2022-01-17T07:24:57Z</dcterms:created>
  <dcterms:modified xsi:type="dcterms:W3CDTF">2022-01-18T06:01:25Z</dcterms:modified>
</cp:coreProperties>
</file>